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8.xml"/>
  <Override ContentType="application/vnd.openxmlformats-officedocument.presentationml.slideMaster+xml" PartName="/ppt/slideMasters/slideMaster26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21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5.xml"/>
  <Override ContentType="application/vnd.openxmlformats-officedocument.presentationml.slideMaster+xml" PartName="/ppt/slideMasters/slideMaster19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16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20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24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5.xml"/>
  <Override ContentType="application/vnd.openxmlformats-officedocument.presentationml.slideMaster+xml" PartName="/ppt/slideMasters/slideMaster23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14.xml"/>
  <Override ContentType="application/vnd.openxmlformats-officedocument.presentationml.slideMaster+xml" PartName="/ppt/slideMasters/slideMaster17.xml"/>
  <Override ContentType="application/vnd.openxmlformats-officedocument.presentationml.slideMaster+xml" PartName="/ppt/slideMasters/slideMaster22.xml"/>
  <Override ContentType="application/vnd.openxmlformats-officedocument.presentationml.slideMaster+xml" PartName="/ppt/slideMasters/slideMaster6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0.xml"/>
  <Override ContentType="application/vnd.openxmlformats-officedocument.theme+xml" PartName="/ppt/theme/theme17.xml"/>
  <Override ContentType="application/vnd.openxmlformats-officedocument.theme+xml" PartName="/ppt/theme/theme11.xml"/>
  <Override ContentType="application/vnd.openxmlformats-officedocument.theme+xml" PartName="/ppt/theme/theme24.xml"/>
  <Override ContentType="application/vnd.openxmlformats-officedocument.theme+xml" PartName="/ppt/theme/theme5.xml"/>
  <Override ContentType="application/vnd.openxmlformats-officedocument.theme+xml" PartName="/ppt/theme/theme26.xml"/>
  <Override ContentType="application/vnd.openxmlformats-officedocument.theme+xml" PartName="/ppt/theme/theme7.xml"/>
  <Override ContentType="application/vnd.openxmlformats-officedocument.theme+xml" PartName="/ppt/theme/theme4.xml"/>
  <Override ContentType="application/vnd.openxmlformats-officedocument.theme+xml" PartName="/ppt/theme/theme18.xml"/>
  <Override ContentType="application/vnd.openxmlformats-officedocument.theme+xml" PartName="/ppt/theme/theme23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27.xml"/>
  <Override ContentType="application/vnd.openxmlformats-officedocument.theme+xml" PartName="/ppt/theme/theme14.xml"/>
  <Override ContentType="application/vnd.openxmlformats-officedocument.theme+xml" PartName="/ppt/theme/theme19.xml"/>
  <Override ContentType="application/vnd.openxmlformats-officedocument.theme+xml" PartName="/ppt/theme/theme22.xml"/>
  <Override ContentType="application/vnd.openxmlformats-officedocument.theme+xml" PartName="/ppt/theme/theme3.xml"/>
  <Override ContentType="application/vnd.openxmlformats-officedocument.theme+xml" PartName="/ppt/theme/theme1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21.xml"/>
  <Override ContentType="application/vnd.openxmlformats-officedocument.theme+xml" PartName="/ppt/theme/theme2.xml"/>
  <Override ContentType="application/vnd.openxmlformats-officedocument.theme+xml" PartName="/ppt/theme/theme16.xml"/>
  <Override ContentType="application/vnd.openxmlformats-officedocument.theme+xml" PartName="/ppt/theme/theme25.xml"/>
  <Override ContentType="application/vnd.openxmlformats-officedocument.theme+xml" PartName="/ppt/theme/theme1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4" r:id="rId4"/>
    <p:sldMasterId id="2147483685" r:id="rId5"/>
    <p:sldMasterId id="2147483686" r:id="rId6"/>
    <p:sldMasterId id="2147483687" r:id="rId7"/>
    <p:sldMasterId id="2147483688" r:id="rId8"/>
    <p:sldMasterId id="2147483689" r:id="rId9"/>
    <p:sldMasterId id="2147483690" r:id="rId10"/>
    <p:sldMasterId id="2147483691" r:id="rId11"/>
    <p:sldMasterId id="2147483692" r:id="rId12"/>
    <p:sldMasterId id="2147483693" r:id="rId13"/>
    <p:sldMasterId id="2147483694" r:id="rId14"/>
    <p:sldMasterId id="2147483695" r:id="rId15"/>
    <p:sldMasterId id="2147483696" r:id="rId16"/>
    <p:sldMasterId id="2147483697" r:id="rId17"/>
    <p:sldMasterId id="2147483698" r:id="rId18"/>
    <p:sldMasterId id="2147483699" r:id="rId19"/>
    <p:sldMasterId id="2147483700" r:id="rId20"/>
    <p:sldMasterId id="2147483701" r:id="rId21"/>
    <p:sldMasterId id="2147483702" r:id="rId22"/>
    <p:sldMasterId id="2147483703" r:id="rId23"/>
    <p:sldMasterId id="2147483704" r:id="rId24"/>
    <p:sldMasterId id="2147483705" r:id="rId25"/>
    <p:sldMasterId id="2147483706" r:id="rId26"/>
    <p:sldMasterId id="2147483707" r:id="rId27"/>
    <p:sldMasterId id="2147483708" r:id="rId28"/>
    <p:sldMasterId id="2147483709" r:id="rId29"/>
  </p:sldMasterIdLst>
  <p:notesMasterIdLst>
    <p:notesMasterId r:id="rId30"/>
  </p:notesMasterIdLst>
  <p:sldIdLst>
    <p:sldId id="256" r:id="rId31"/>
    <p:sldId id="257" r:id="rId32"/>
    <p:sldId id="258" r:id="rId33"/>
    <p:sldId id="259" r:id="rId34"/>
    <p:sldId id="260" r:id="rId35"/>
    <p:sldId id="261" r:id="rId36"/>
    <p:sldId id="262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271" r:id="rId46"/>
    <p:sldId id="272" r:id="rId47"/>
  </p:sldIdLst>
  <p:sldSz cy="6858000" cx="9144000"/>
  <p:notesSz cx="9236075" cy="69500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10.xml"/><Relationship Id="rId20" Type="http://schemas.openxmlformats.org/officeDocument/2006/relationships/slideMaster" Target="slideMasters/slideMaster17.xml"/><Relationship Id="rId42" Type="http://schemas.openxmlformats.org/officeDocument/2006/relationships/slide" Target="slides/slide12.xml"/><Relationship Id="rId41" Type="http://schemas.openxmlformats.org/officeDocument/2006/relationships/slide" Target="slides/slide11.xml"/><Relationship Id="rId22" Type="http://schemas.openxmlformats.org/officeDocument/2006/relationships/slideMaster" Target="slideMasters/slideMaster19.xml"/><Relationship Id="rId44" Type="http://schemas.openxmlformats.org/officeDocument/2006/relationships/slide" Target="slides/slide14.xml"/><Relationship Id="rId21" Type="http://schemas.openxmlformats.org/officeDocument/2006/relationships/slideMaster" Target="slideMasters/slideMaster18.xml"/><Relationship Id="rId43" Type="http://schemas.openxmlformats.org/officeDocument/2006/relationships/slide" Target="slides/slide13.xml"/><Relationship Id="rId24" Type="http://schemas.openxmlformats.org/officeDocument/2006/relationships/slideMaster" Target="slideMasters/slideMaster21.xml"/><Relationship Id="rId46" Type="http://schemas.openxmlformats.org/officeDocument/2006/relationships/slide" Target="slides/slide16.xml"/><Relationship Id="rId23" Type="http://schemas.openxmlformats.org/officeDocument/2006/relationships/slideMaster" Target="slideMasters/slideMaster20.xml"/><Relationship Id="rId45" Type="http://schemas.openxmlformats.org/officeDocument/2006/relationships/slide" Target="slides/slide15.xml"/><Relationship Id="rId1" Type="http://schemas.openxmlformats.org/officeDocument/2006/relationships/theme" Target="theme/theme26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Master" Target="slideMasters/slideMaster23.xml"/><Relationship Id="rId25" Type="http://schemas.openxmlformats.org/officeDocument/2006/relationships/slideMaster" Target="slideMasters/slideMaster22.xml"/><Relationship Id="rId47" Type="http://schemas.openxmlformats.org/officeDocument/2006/relationships/slide" Target="slides/slide17.xml"/><Relationship Id="rId28" Type="http://schemas.openxmlformats.org/officeDocument/2006/relationships/slideMaster" Target="slideMasters/slideMaster25.xml"/><Relationship Id="rId27" Type="http://schemas.openxmlformats.org/officeDocument/2006/relationships/slideMaster" Target="slideMasters/slideMaster24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Master" Target="slideMasters/slideMaster26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1.xml"/><Relationship Id="rId30" Type="http://schemas.openxmlformats.org/officeDocument/2006/relationships/notesMaster" Target="notesMasters/notesMaster1.xml"/><Relationship Id="rId11" Type="http://schemas.openxmlformats.org/officeDocument/2006/relationships/slideMaster" Target="slideMasters/slideMaster8.xml"/><Relationship Id="rId33" Type="http://schemas.openxmlformats.org/officeDocument/2006/relationships/slide" Target="slides/slide3.xml"/><Relationship Id="rId10" Type="http://schemas.openxmlformats.org/officeDocument/2006/relationships/slideMaster" Target="slideMasters/slideMaster7.xml"/><Relationship Id="rId32" Type="http://schemas.openxmlformats.org/officeDocument/2006/relationships/slide" Target="slides/slide2.xml"/><Relationship Id="rId13" Type="http://schemas.openxmlformats.org/officeDocument/2006/relationships/slideMaster" Target="slideMasters/slideMaster10.xml"/><Relationship Id="rId35" Type="http://schemas.openxmlformats.org/officeDocument/2006/relationships/slide" Target="slides/slide5.xml"/><Relationship Id="rId12" Type="http://schemas.openxmlformats.org/officeDocument/2006/relationships/slideMaster" Target="slideMasters/slideMaster9.xml"/><Relationship Id="rId34" Type="http://schemas.openxmlformats.org/officeDocument/2006/relationships/slide" Target="slides/slide4.xml"/><Relationship Id="rId15" Type="http://schemas.openxmlformats.org/officeDocument/2006/relationships/slideMaster" Target="slideMasters/slideMaster12.xml"/><Relationship Id="rId37" Type="http://schemas.openxmlformats.org/officeDocument/2006/relationships/slide" Target="slides/slide7.xml"/><Relationship Id="rId14" Type="http://schemas.openxmlformats.org/officeDocument/2006/relationships/slideMaster" Target="slideMasters/slideMaster11.xml"/><Relationship Id="rId36" Type="http://schemas.openxmlformats.org/officeDocument/2006/relationships/slide" Target="slides/slide6.xml"/><Relationship Id="rId17" Type="http://schemas.openxmlformats.org/officeDocument/2006/relationships/slideMaster" Target="slideMasters/slideMaster14.xml"/><Relationship Id="rId39" Type="http://schemas.openxmlformats.org/officeDocument/2006/relationships/slide" Target="slides/slide9.xml"/><Relationship Id="rId16" Type="http://schemas.openxmlformats.org/officeDocument/2006/relationships/slideMaster" Target="slideMasters/slideMaster13.xml"/><Relationship Id="rId38" Type="http://schemas.openxmlformats.org/officeDocument/2006/relationships/slide" Target="slides/slide8.xml"/><Relationship Id="rId19" Type="http://schemas.openxmlformats.org/officeDocument/2006/relationships/slideMaster" Target="slideMasters/slideMaster16.xml"/><Relationship Id="rId18" Type="http://schemas.openxmlformats.org/officeDocument/2006/relationships/slideMaster" Target="slideMasters/slideMaster1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6225" lIns="92475" spcFirstLastPara="1" rIns="92475" wrap="square" tIns="462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232400" y="0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6225" lIns="92475" spcFirstLastPara="1" rIns="92475" wrap="square" tIns="462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225" lIns="92475" spcFirstLastPara="1" rIns="92475" wrap="square" tIns="462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357" name="Google Shape;357;p1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58" name="Google Shape;358;p1:notes"/>
          <p:cNvSpPr txBox="1"/>
          <p:nvPr>
            <p:ph idx="1" type="body"/>
          </p:nvPr>
        </p:nvSpPr>
        <p:spPr>
          <a:xfrm>
            <a:off x="1231900" y="3302000"/>
            <a:ext cx="6772275" cy="312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6750" lIns="93525" spcFirstLastPara="1" rIns="93525" wrap="square" tIns="46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72" name="Google Shape;372;p2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83" name="Google Shape;383;p3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93" name="Google Shape;393;p4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401" name="Google Shape;401;p5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02" name="Google Shape;402;p5:notes"/>
          <p:cNvSpPr txBox="1"/>
          <p:nvPr>
            <p:ph idx="1" type="body"/>
          </p:nvPr>
        </p:nvSpPr>
        <p:spPr>
          <a:xfrm>
            <a:off x="1250950" y="3327400"/>
            <a:ext cx="6870700" cy="315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50" spcFirstLastPara="1" rIns="93450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409" name="Google Shape;409;p6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10" name="Google Shape;410;p6:notes"/>
          <p:cNvSpPr txBox="1"/>
          <p:nvPr>
            <p:ph idx="1" type="body"/>
          </p:nvPr>
        </p:nvSpPr>
        <p:spPr>
          <a:xfrm>
            <a:off x="1250950" y="3327400"/>
            <a:ext cx="6870700" cy="315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50" spcFirstLastPara="1" rIns="93450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7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7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8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8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9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456" name="Google Shape;456;p9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57" name="Google Shape;457;p9:notes"/>
          <p:cNvSpPr txBox="1"/>
          <p:nvPr>
            <p:ph idx="1" type="body"/>
          </p:nvPr>
        </p:nvSpPr>
        <p:spPr>
          <a:xfrm>
            <a:off x="1250950" y="3327400"/>
            <a:ext cx="6870700" cy="315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50" spcFirstLastPara="1" rIns="93450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0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464" name="Google Shape;464;p10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65" name="Google Shape;465;p10:notes"/>
          <p:cNvSpPr txBox="1"/>
          <p:nvPr>
            <p:ph idx="1" type="body"/>
          </p:nvPr>
        </p:nvSpPr>
        <p:spPr>
          <a:xfrm>
            <a:off x="1250950" y="3327400"/>
            <a:ext cx="6870700" cy="315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50" spcFirstLastPara="1" rIns="93450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1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73" name="Google Shape;473;p11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Hierarchical structure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-Mention that we talk about global RAPs and regional RAPs but could be intermediate level pathways, like the multi-country scenarios developed by CCAFS in SSA and SA</a:t>
            </a:r>
            <a:endParaRPr/>
          </a:p>
        </p:txBody>
      </p:sp>
      <p:sp>
        <p:nvSpPr>
          <p:cNvPr id="474" name="Google Shape;474;p11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2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2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3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3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4:notes"/>
          <p:cNvSpPr txBox="1"/>
          <p:nvPr/>
        </p:nvSpPr>
        <p:spPr>
          <a:xfrm>
            <a:off x="5232400" y="6600825"/>
            <a:ext cx="400208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75" spcFirstLastPara="1" rIns="92475" wrap="square" tIns="46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507" name="Google Shape;507;p14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508" name="Google Shape;508;p14:notes"/>
          <p:cNvSpPr txBox="1"/>
          <p:nvPr>
            <p:ph idx="1" type="body"/>
          </p:nvPr>
        </p:nvSpPr>
        <p:spPr>
          <a:xfrm>
            <a:off x="1250950" y="3327400"/>
            <a:ext cx="6870700" cy="315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50" spcFirstLastPara="1" rIns="93450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5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5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6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6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7:notes"/>
          <p:cNvSpPr txBox="1"/>
          <p:nvPr>
            <p:ph idx="1" type="body"/>
          </p:nvPr>
        </p:nvSpPr>
        <p:spPr>
          <a:xfrm>
            <a:off x="923925" y="3302000"/>
            <a:ext cx="7388225" cy="3127375"/>
          </a:xfrm>
          <a:prstGeom prst="rect">
            <a:avLst/>
          </a:prstGeom>
        </p:spPr>
        <p:txBody>
          <a:bodyPr anchorCtr="0" anchor="t" bIns="46225" lIns="92475" spcFirstLastPara="1" rIns="92475" wrap="square" tIns="46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17:notes"/>
          <p:cNvSpPr/>
          <p:nvPr>
            <p:ph idx="2" type="sldImg"/>
          </p:nvPr>
        </p:nvSpPr>
        <p:spPr>
          <a:xfrm>
            <a:off x="2879725" y="520700"/>
            <a:ext cx="3476625" cy="260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title"/>
          </p:nvPr>
        </p:nvSpPr>
        <p:spPr>
          <a:xfrm>
            <a:off x="457200" y="1998903"/>
            <a:ext cx="8229600" cy="14815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ctrTitle"/>
          </p:nvPr>
        </p:nvSpPr>
        <p:spPr>
          <a:xfrm>
            <a:off x="3755027" y="186128"/>
            <a:ext cx="5213805" cy="5912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1447044" y="2517611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  <a:defRPr sz="2800">
                <a:solidFill>
                  <a:srgbClr val="7F7F7F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9BA91"/>
              </a:buClr>
              <a:buSzPts val="2800"/>
              <a:buNone/>
              <a:defRPr>
                <a:solidFill>
                  <a:srgbClr val="89BA91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9BA91"/>
              </a:buClr>
              <a:buSzPts val="2400"/>
              <a:buNone/>
              <a:defRPr>
                <a:solidFill>
                  <a:srgbClr val="89BA91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9BA91"/>
              </a:buClr>
              <a:buSzPts val="2000"/>
              <a:buNone/>
              <a:defRPr>
                <a:solidFill>
                  <a:srgbClr val="89BA91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9BA91"/>
              </a:buClr>
              <a:buSzPts val="2000"/>
              <a:buNone/>
              <a:defRPr>
                <a:solidFill>
                  <a:srgbClr val="89BA91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9BA91"/>
              </a:buClr>
              <a:buSzPts val="2000"/>
              <a:buNone/>
              <a:defRPr>
                <a:solidFill>
                  <a:srgbClr val="89BA91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9BA91"/>
              </a:buClr>
              <a:buSzPts val="2000"/>
              <a:buNone/>
              <a:defRPr>
                <a:solidFill>
                  <a:srgbClr val="89BA91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9BA91"/>
              </a:buClr>
              <a:buSzPts val="2000"/>
              <a:buNone/>
              <a:defRPr>
                <a:solidFill>
                  <a:srgbClr val="89BA91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9BA91"/>
              </a:buClr>
              <a:buSzPts val="2000"/>
              <a:buNone/>
              <a:defRPr>
                <a:solidFill>
                  <a:srgbClr val="89BA91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2" type="body"/>
          </p:nvPr>
        </p:nvSpPr>
        <p:spPr>
          <a:xfrm>
            <a:off x="1447044" y="1805051"/>
            <a:ext cx="5479142" cy="544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>
  <p:cSld name="1_Section 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ctrTitle"/>
          </p:nvPr>
        </p:nvSpPr>
        <p:spPr>
          <a:xfrm>
            <a:off x="3755027" y="186128"/>
            <a:ext cx="5213805" cy="5912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BBB9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457200" y="1545665"/>
            <a:ext cx="8229600" cy="3759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type="ctrTitle"/>
          </p:nvPr>
        </p:nvSpPr>
        <p:spPr>
          <a:xfrm>
            <a:off x="3755027" y="186128"/>
            <a:ext cx="5213805" cy="5912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" type="objOnly">
  <p:cSld name="OBJECT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228600" y="250825"/>
            <a:ext cx="8153400" cy="5845175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Diagramm" type="chart">
  <p:cSld name="CHAR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228600" y="250825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7"/>
          <p:cNvSpPr/>
          <p:nvPr>
            <p:ph idx="2" type="chart"/>
          </p:nvPr>
        </p:nvSpPr>
        <p:spPr>
          <a:xfrm>
            <a:off x="304800" y="990600"/>
            <a:ext cx="80772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 rot="5400000">
            <a:off x="4440238" y="2154238"/>
            <a:ext cx="5845175" cy="2038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 rot="5400000">
            <a:off x="287338" y="192088"/>
            <a:ext cx="5845175" cy="596265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228600" y="250825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 rot="5400000">
            <a:off x="1790700" y="-495300"/>
            <a:ext cx="5105400" cy="80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113" name="Google Shape;113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228600" y="250825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20" name="Google Shape;120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121" name="Google Shape;121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22" name="Google Shape;122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228600" y="250825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304800" y="990600"/>
            <a:ext cx="39624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126" name="Google Shape;126;p25"/>
          <p:cNvSpPr txBox="1"/>
          <p:nvPr>
            <p:ph idx="2" type="body"/>
          </p:nvPr>
        </p:nvSpPr>
        <p:spPr>
          <a:xfrm>
            <a:off x="4419600" y="990600"/>
            <a:ext cx="39624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4450" lIns="90475" spcFirstLastPara="1" rIns="90475" wrap="square" tIns="4445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228600" y="250825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7"/>
          <p:cNvSpPr txBox="1"/>
          <p:nvPr>
            <p:ph idx="1" type="body"/>
          </p:nvPr>
        </p:nvSpPr>
        <p:spPr>
          <a:xfrm>
            <a:off x="304800" y="990600"/>
            <a:ext cx="80772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457200" y="243316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/>
          <p:nvPr>
            <p:ph type="ctrTitle"/>
          </p:nvPr>
        </p:nvSpPr>
        <p:spPr>
          <a:xfrm>
            <a:off x="3755027" y="186128"/>
            <a:ext cx="5213805" cy="5912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/>
          <p:nvPr>
            <p:ph idx="1" type="body"/>
          </p:nvPr>
        </p:nvSpPr>
        <p:spPr>
          <a:xfrm>
            <a:off x="457200" y="1744324"/>
            <a:ext cx="4038600" cy="3516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69" name="Google Shape;169;p34"/>
          <p:cNvSpPr txBox="1"/>
          <p:nvPr>
            <p:ph idx="2" type="body"/>
          </p:nvPr>
        </p:nvSpPr>
        <p:spPr>
          <a:xfrm>
            <a:off x="4648200" y="1744324"/>
            <a:ext cx="4038600" cy="3516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70" name="Google Shape;170;p34"/>
          <p:cNvSpPr txBox="1"/>
          <p:nvPr>
            <p:ph type="ctrTitle"/>
          </p:nvPr>
        </p:nvSpPr>
        <p:spPr>
          <a:xfrm>
            <a:off x="3755027" y="186128"/>
            <a:ext cx="5213805" cy="5912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5" name="Google Shape;185;p3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86" name="Google Shape;186;p3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7" name="Google Shape;187;p3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88" name="Google Shape;188;p36"/>
          <p:cNvSpPr txBox="1"/>
          <p:nvPr>
            <p:ph type="ctrTitle"/>
          </p:nvPr>
        </p:nvSpPr>
        <p:spPr>
          <a:xfrm>
            <a:off x="3755027" y="186128"/>
            <a:ext cx="5213805" cy="5912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8"/>
          <p:cNvSpPr txBox="1"/>
          <p:nvPr>
            <p:ph type="title"/>
          </p:nvPr>
        </p:nvSpPr>
        <p:spPr>
          <a:xfrm>
            <a:off x="457200" y="13525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8"/>
          <p:cNvSpPr txBox="1"/>
          <p:nvPr>
            <p:ph idx="1" type="body"/>
          </p:nvPr>
        </p:nvSpPr>
        <p:spPr>
          <a:xfrm>
            <a:off x="3575050" y="1352550"/>
            <a:ext cx="5111750" cy="4773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accent5"/>
              </a:buClr>
              <a:buSzPts val="3200"/>
              <a:buChar char="•"/>
              <a:defRPr sz="3200">
                <a:solidFill>
                  <a:schemeClr val="accent5"/>
                </a:solidFill>
              </a:defRPr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accent5"/>
              </a:buClr>
              <a:buSzPts val="2800"/>
              <a:buChar char="–"/>
              <a:defRPr sz="2800">
                <a:solidFill>
                  <a:schemeClr val="accent5"/>
                </a:solidFill>
              </a:defRPr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2400"/>
              <a:buChar char="•"/>
              <a:defRPr sz="2400">
                <a:solidFill>
                  <a:schemeClr val="accent5"/>
                </a:solidFill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000">
                <a:solidFill>
                  <a:schemeClr val="accent5"/>
                </a:solidFill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»"/>
              <a:defRPr sz="2000">
                <a:solidFill>
                  <a:schemeClr val="accent5"/>
                </a:solidFill>
              </a:defRPr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5" name="Google Shape;205;p38"/>
          <p:cNvSpPr txBox="1"/>
          <p:nvPr>
            <p:ph idx="2" type="body"/>
          </p:nvPr>
        </p:nvSpPr>
        <p:spPr>
          <a:xfrm>
            <a:off x="457200" y="2657929"/>
            <a:ext cx="3008313" cy="3468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06" name="Google Shape;206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/>
          <p:nvPr>
            <p:ph idx="2" type="pic"/>
          </p:nvPr>
        </p:nvSpPr>
        <p:spPr>
          <a:xfrm>
            <a:off x="1792288" y="1315357"/>
            <a:ext cx="5486400" cy="3412218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40"/>
          <p:cNvSpPr txBox="1"/>
          <p:nvPr>
            <p:ph idx="1" type="body"/>
          </p:nvPr>
        </p:nvSpPr>
        <p:spPr>
          <a:xfrm>
            <a:off x="1792288" y="5049825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22" name="Google Shape;222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4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B8DB5"/>
              </a:buClr>
              <a:buSzPts val="3200"/>
              <a:buNone/>
              <a:defRPr>
                <a:solidFill>
                  <a:srgbClr val="8B8DB5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B8DB5"/>
              </a:buClr>
              <a:buSzPts val="2800"/>
              <a:buNone/>
              <a:defRPr>
                <a:solidFill>
                  <a:srgbClr val="8B8DB5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B8DB5"/>
              </a:buClr>
              <a:buSzPts val="2400"/>
              <a:buNone/>
              <a:defRPr>
                <a:solidFill>
                  <a:srgbClr val="8B8DB5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B8DB5"/>
              </a:buClr>
              <a:buSzPts val="2000"/>
              <a:buNone/>
              <a:defRPr>
                <a:solidFill>
                  <a:srgbClr val="8B8DB5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B8DB5"/>
              </a:buClr>
              <a:buSzPts val="2000"/>
              <a:buNone/>
              <a:defRPr>
                <a:solidFill>
                  <a:srgbClr val="8B8DB5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B8DB5"/>
              </a:buClr>
              <a:buSzPts val="2000"/>
              <a:buNone/>
              <a:defRPr>
                <a:solidFill>
                  <a:srgbClr val="8B8DB5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B8DB5"/>
              </a:buClr>
              <a:buSzPts val="2000"/>
              <a:buNone/>
              <a:defRPr>
                <a:solidFill>
                  <a:srgbClr val="8B8DB5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B8DB5"/>
              </a:buClr>
              <a:buSzPts val="2000"/>
              <a:buNone/>
              <a:defRPr>
                <a:solidFill>
                  <a:srgbClr val="8B8DB5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B8DB5"/>
              </a:buClr>
              <a:buSzPts val="2000"/>
              <a:buNone/>
              <a:defRPr>
                <a:solidFill>
                  <a:srgbClr val="8B8DB5"/>
                </a:solidFill>
              </a:defRPr>
            </a:lvl9pPr>
          </a:lstStyle>
          <a:p/>
        </p:txBody>
      </p:sp>
      <p:sp>
        <p:nvSpPr>
          <p:cNvPr id="233" name="Google Shape;233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4"/>
          <p:cNvSpPr txBox="1"/>
          <p:nvPr>
            <p:ph type="title"/>
          </p:nvPr>
        </p:nvSpPr>
        <p:spPr>
          <a:xfrm>
            <a:off x="457200" y="274638"/>
            <a:ext cx="697232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4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4" name="Google Shape;244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überschrift" type="secHead">
  <p:cSld name="SECTION_HEADER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4" name="Google Shape;254;p4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B8DB5"/>
              </a:buClr>
              <a:buSzPts val="2000"/>
              <a:buNone/>
              <a:defRPr sz="2000">
                <a:solidFill>
                  <a:srgbClr val="8B8DB5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B8DB5"/>
              </a:buClr>
              <a:buSzPts val="1800"/>
              <a:buNone/>
              <a:defRPr sz="1800">
                <a:solidFill>
                  <a:srgbClr val="8B8DB5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B8DB5"/>
              </a:buClr>
              <a:buSzPts val="1600"/>
              <a:buNone/>
              <a:defRPr sz="1600">
                <a:solidFill>
                  <a:srgbClr val="8B8DB5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B8DB5"/>
              </a:buClr>
              <a:buSzPts val="1400"/>
              <a:buNone/>
              <a:defRPr sz="1400">
                <a:solidFill>
                  <a:srgbClr val="8B8DB5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B8DB5"/>
              </a:buClr>
              <a:buSzPts val="1400"/>
              <a:buNone/>
              <a:defRPr sz="1400">
                <a:solidFill>
                  <a:srgbClr val="8B8DB5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B8DB5"/>
              </a:buClr>
              <a:buSzPts val="1400"/>
              <a:buNone/>
              <a:defRPr sz="1400">
                <a:solidFill>
                  <a:srgbClr val="8B8DB5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B8DB5"/>
              </a:buClr>
              <a:buSzPts val="1400"/>
              <a:buNone/>
              <a:defRPr sz="1400">
                <a:solidFill>
                  <a:srgbClr val="8B8DB5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B8DB5"/>
              </a:buClr>
              <a:buSzPts val="1400"/>
              <a:buNone/>
              <a:defRPr sz="1400">
                <a:solidFill>
                  <a:srgbClr val="8B8DB5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B8DB5"/>
              </a:buClr>
              <a:buSzPts val="1400"/>
              <a:buNone/>
              <a:defRPr sz="1400">
                <a:solidFill>
                  <a:srgbClr val="8B8DB5"/>
                </a:solidFill>
              </a:defRPr>
            </a:lvl9pPr>
          </a:lstStyle>
          <a:p/>
        </p:txBody>
      </p:sp>
      <p:sp>
        <p:nvSpPr>
          <p:cNvPr id="255" name="Google Shape;255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8"/>
          <p:cNvSpPr txBox="1"/>
          <p:nvPr>
            <p:ph type="title"/>
          </p:nvPr>
        </p:nvSpPr>
        <p:spPr>
          <a:xfrm>
            <a:off x="457200" y="274638"/>
            <a:ext cx="690088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5" name="Google Shape;265;p4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66" name="Google Shape;266;p4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67" name="Google Shape;267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 txBox="1"/>
          <p:nvPr>
            <p:ph type="title"/>
          </p:nvPr>
        </p:nvSpPr>
        <p:spPr>
          <a:xfrm>
            <a:off x="457200" y="274638"/>
            <a:ext cx="71151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7" name="Google Shape;277;p5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8" name="Google Shape;278;p5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79" name="Google Shape;279;p5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0" name="Google Shape;280;p5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3E3E3E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81" name="Google Shape;281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2"/>
          <p:cNvSpPr txBox="1"/>
          <p:nvPr>
            <p:ph type="title"/>
          </p:nvPr>
        </p:nvSpPr>
        <p:spPr>
          <a:xfrm>
            <a:off x="457200" y="274638"/>
            <a:ext cx="71151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1" name="Google Shape;291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1" name="Google Shape;301;p5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02" name="Google Shape;302;p5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rgbClr val="3E3E3E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3E3E3E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3E3E3E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3E3E3E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3E3E3E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03" name="Google Shape;303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3" name="Google Shape;313;p5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5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rgbClr val="3E3E3E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3E3E3E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3E3E3E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3E3E3E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3E3E3E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15" name="Google Shape;315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8"/>
          <p:cNvSpPr txBox="1"/>
          <p:nvPr>
            <p:ph type="title"/>
          </p:nvPr>
        </p:nvSpPr>
        <p:spPr>
          <a:xfrm>
            <a:off x="457200" y="274638"/>
            <a:ext cx="71151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5" name="Google Shape;325;p58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6" name="Google Shape;336;p6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3E3E3E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7" name="Google Shape;337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2"/>
          <p:cNvSpPr txBox="1"/>
          <p:nvPr>
            <p:ph type="ctrTitle"/>
          </p:nvPr>
        </p:nvSpPr>
        <p:spPr>
          <a:xfrm>
            <a:off x="3755027" y="186128"/>
            <a:ext cx="5213805" cy="5912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1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14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5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21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theme" Target="../theme/theme19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theme" Target="../theme/theme18.xml"/></Relationships>
</file>

<file path=ppt/slideMasters/_rels/slideMaster9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7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0.xml"/><Relationship Id="rId3" Type="http://schemas.openxmlformats.org/officeDocument/2006/relationships/theme" Target="../theme/theme6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3" Type="http://schemas.openxmlformats.org/officeDocument/2006/relationships/theme" Target="../theme/theme1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2.xml"/><Relationship Id="rId3" Type="http://schemas.openxmlformats.org/officeDocument/2006/relationships/theme" Target="../theme/theme9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3" Type="http://schemas.openxmlformats.org/officeDocument/2006/relationships/theme" Target="../theme/theme22.xml"/></Relationships>
</file>

<file path=ppt/slideMasters/_rels/slideMaster1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3" Type="http://schemas.openxmlformats.org/officeDocument/2006/relationships/theme" Target="../theme/theme23.xml"/></Relationships>
</file>

<file path=ppt/slideMasters/_rels/slideMaster1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3" Type="http://schemas.openxmlformats.org/officeDocument/2006/relationships/theme" Target="../theme/theme17.xml"/></Relationships>
</file>

<file path=ppt/slideMasters/_rels/slideMaster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theme" Target="../theme/theme8.xml"/></Relationships>
</file>

<file path=ppt/slideMasters/_rels/slideMaster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theme" Target="../theme/theme7.xml"/></Relationships>
</file>

<file path=ppt/slideMasters/_rels/slideMaster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theme" Target="../theme/theme20.xml"/></Relationships>
</file>

<file path=ppt/slideMasters/_rels/slideMaster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theme" Target="../theme/theme3.xml"/></Relationships>
</file>

<file path=ppt/slideMasters/_rels/slideMaster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theme" Target="../theme/theme10.xml"/></Relationships>
</file>

<file path=ppt/slideMasters/_rels/slideMaster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theme" Target="../theme/theme24.xml"/></Relationships>
</file>

<file path=ppt/slideMasters/_rels/slideMaster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theme" Target="../theme/theme13.xml"/></Relationships>
</file>

<file path=ppt/slideMasters/_rels/slideMaster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theme" Target="../theme/theme16.xml"/></Relationships>
</file>

<file path=ppt/slideMasters/_rels/slideMaster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theme" Target="../theme/theme2.xml"/></Relationships>
</file>

<file path=ppt/slideMasters/_rels/slideMaster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theme" Target="../theme/theme25.xml"/></Relationships>
</file>

<file path=ppt/slideMasters/_rels/slideMaster26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6.xml"/><Relationship Id="rId3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1344612"/>
            <a:ext cx="9144000" cy="4468812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BA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309812" y="-34925"/>
            <a:ext cx="4564062" cy="14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19" name="Google Shape;19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35" name="Google Shape;35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9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59" name="Google Shape;59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/ Anzahl gesamt anpassen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title"/>
          </p:nvPr>
        </p:nvSpPr>
        <p:spPr>
          <a:xfrm>
            <a:off x="228600" y="250825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1" type="body"/>
          </p:nvPr>
        </p:nvSpPr>
        <p:spPr>
          <a:xfrm>
            <a:off x="304800" y="990600"/>
            <a:ext cx="80772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94" name="Google Shape;94;p15"/>
          <p:cNvCxnSpPr/>
          <p:nvPr/>
        </p:nvCxnSpPr>
        <p:spPr>
          <a:xfrm>
            <a:off x="7937" y="712787"/>
            <a:ext cx="9129712" cy="0"/>
          </a:xfrm>
          <a:prstGeom prst="straightConnector1">
            <a:avLst/>
          </a:prstGeom>
          <a:noFill/>
          <a:ln cap="flat" cmpd="sng" w="12700">
            <a:solidFill>
              <a:srgbClr val="004C78"/>
            </a:solidFill>
            <a:prstDash val="solid"/>
            <a:miter lim="800000"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gMIPlogoSlice_03.png" id="137" name="Google Shape;137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312987" y="0"/>
            <a:ext cx="4564062" cy="14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9"/>
          <p:cNvSpPr txBox="1"/>
          <p:nvPr/>
        </p:nvSpPr>
        <p:spPr>
          <a:xfrm flipH="1" rot="10800000">
            <a:off x="0" y="1441450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9"/>
          <p:cNvSpPr txBox="1"/>
          <p:nvPr/>
        </p:nvSpPr>
        <p:spPr>
          <a:xfrm>
            <a:off x="0" y="1362075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9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29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1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147" name="Google Shape;147;p3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31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3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161" name="Google Shape;161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3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" name="Google Shape;163;p33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" name="Google Shape;164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5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5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177" name="Google Shape;177;p3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5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0" name="Google Shape;180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1" name="Google Shape;181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7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195" name="Google Shape;195;p3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7"/>
          <p:cNvSpPr txBox="1"/>
          <p:nvPr/>
        </p:nvSpPr>
        <p:spPr>
          <a:xfrm>
            <a:off x="3754437" y="185737"/>
            <a:ext cx="5214937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to edit Master title style</a:t>
            </a:r>
            <a:endParaRPr/>
          </a:p>
        </p:txBody>
      </p:sp>
      <p:sp>
        <p:nvSpPr>
          <p:cNvPr id="197" name="Google Shape;197;p37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8" name="Google Shape;198;p37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9" name="Google Shape;199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9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804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212" name="Google Shape;212;p3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9"/>
          <p:cNvSpPr txBox="1"/>
          <p:nvPr/>
        </p:nvSpPr>
        <p:spPr>
          <a:xfrm>
            <a:off x="3754437" y="185737"/>
            <a:ext cx="5214937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to edit Master title style</a:t>
            </a:r>
            <a:endParaRPr/>
          </a:p>
        </p:txBody>
      </p:sp>
      <p:sp>
        <p:nvSpPr>
          <p:cNvPr id="214" name="Google Shape;214;p39"/>
          <p:cNvSpPr txBox="1"/>
          <p:nvPr>
            <p:ph type="title"/>
          </p:nvPr>
        </p:nvSpPr>
        <p:spPr>
          <a:xfrm>
            <a:off x="457200" y="1327150"/>
            <a:ext cx="82296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39"/>
          <p:cNvSpPr txBox="1"/>
          <p:nvPr>
            <p:ph idx="1" type="body"/>
          </p:nvPr>
        </p:nvSpPr>
        <p:spPr>
          <a:xfrm>
            <a:off x="457200" y="2366962"/>
            <a:ext cx="8229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7" name="Google Shape;217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  <a:defRPr b="0" i="0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9" name="Google Shape;239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0" name="Google Shape;240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9" name="Google Shape;249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0" name="Google Shape;250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1" name="Google Shape;251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0" name="Google Shape;260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1" name="Google Shape;261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2" name="Google Shape;262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2" name="Google Shape;272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3" name="Google Shape;273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4" name="Google Shape;274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7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6" name="Google Shape;286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7" name="Google Shape;287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8" name="Google Shape;288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6" name="Google Shape;296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7" name="Google Shape;297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8" name="Google Shape;298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8" name="Google Shape;308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9" name="Google Shape;309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0" name="Google Shape;310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0" name="Google Shape;320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1" name="Google Shape;321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2" name="Google Shape;322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E3E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3E3E3E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3E3E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3E3E3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1" name="Google Shape;331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  <a:defRPr b="0" i="0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2" r:id="rId1"/>
  </p:sldLayoutIdLst>
  <p:transition spd="med"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1" name="Google Shape;341;p61"/>
          <p:cNvCxnSpPr/>
          <p:nvPr/>
        </p:nvCxnSpPr>
        <p:spPr>
          <a:xfrm>
            <a:off x="7937" y="712787"/>
            <a:ext cx="9129712" cy="0"/>
          </a:xfrm>
          <a:prstGeom prst="straightConnector1">
            <a:avLst/>
          </a:prstGeom>
          <a:noFill/>
          <a:ln cap="flat" cmpd="sng" w="12700">
            <a:solidFill>
              <a:srgbClr val="004C78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42" name="Google Shape;342;p61"/>
          <p:cNvSpPr txBox="1"/>
          <p:nvPr/>
        </p:nvSpPr>
        <p:spPr>
          <a:xfrm flipH="1" rot="10800000">
            <a:off x="0" y="995362"/>
            <a:ext cx="9144000" cy="460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61"/>
          <p:cNvSpPr txBox="1"/>
          <p:nvPr/>
        </p:nvSpPr>
        <p:spPr>
          <a:xfrm>
            <a:off x="0" y="915987"/>
            <a:ext cx="9144000" cy="825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gMIPlogoSlice_03.png" id="344" name="Google Shape;344;p6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6987" y="-25400"/>
            <a:ext cx="3124200" cy="960437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61"/>
          <p:cNvSpPr txBox="1"/>
          <p:nvPr>
            <p:ph type="title"/>
          </p:nvPr>
        </p:nvSpPr>
        <p:spPr>
          <a:xfrm>
            <a:off x="228600" y="250825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450" lIns="90475" spcFirstLastPara="1" rIns="90475" wrap="square" tIns="444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4C7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6" name="Google Shape;346;p61"/>
          <p:cNvSpPr txBox="1"/>
          <p:nvPr>
            <p:ph idx="1" type="body"/>
          </p:nvPr>
        </p:nvSpPr>
        <p:spPr>
          <a:xfrm>
            <a:off x="304800" y="990600"/>
            <a:ext cx="80772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7" name="Google Shape;347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8" name="Google Shape;348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9" name="Google Shape;349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3" r:id="rId2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0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9.png"/><Relationship Id="rId9" Type="http://schemas.openxmlformats.org/officeDocument/2006/relationships/image" Target="../media/image23.jpg"/><Relationship Id="rId5" Type="http://schemas.openxmlformats.org/officeDocument/2006/relationships/image" Target="../media/image18.png"/><Relationship Id="rId6" Type="http://schemas.openxmlformats.org/officeDocument/2006/relationships/image" Target="../media/image10.jpg"/><Relationship Id="rId7" Type="http://schemas.openxmlformats.org/officeDocument/2006/relationships/image" Target="../media/image7.jpg"/><Relationship Id="rId8" Type="http://schemas.openxmlformats.org/officeDocument/2006/relationships/image" Target="../media/image1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2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2.jpg"/><Relationship Id="rId5" Type="http://schemas.openxmlformats.org/officeDocument/2006/relationships/image" Target="../media/image25.png"/><Relationship Id="rId6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0737" y="6037262"/>
            <a:ext cx="933450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63"/>
          <p:cNvSpPr txBox="1"/>
          <p:nvPr/>
        </p:nvSpPr>
        <p:spPr>
          <a:xfrm>
            <a:off x="0" y="4356100"/>
            <a:ext cx="91440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4487" lvl="0" marL="34448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Ibrahima Hathie</a:t>
            </a:r>
            <a:endParaRPr/>
          </a:p>
          <a:p>
            <a:pPr indent="-344487" lvl="0" marL="34448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Initiative Prospective Agricole et Rurale (IPAR)</a:t>
            </a:r>
            <a:endParaRPr/>
          </a:p>
          <a:p>
            <a:pPr indent="-344487" lvl="0" marL="34448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&amp;</a:t>
            </a:r>
            <a:endParaRPr/>
          </a:p>
          <a:p>
            <a:pPr indent="-344487" lvl="0" marL="34448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AgMIP CIWARA CO-PI</a:t>
            </a:r>
            <a:endParaRPr/>
          </a:p>
          <a:p>
            <a:pPr indent="-344487" lvl="0" marL="34448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ts val="1600"/>
              <a:buFont typeface="Arial"/>
              <a:buNone/>
            </a:pPr>
            <a:r>
              <a:rPr b="0" i="0" lang="en-US" sz="1600" u="none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Dakar - June 1, 2016</a:t>
            </a:r>
            <a:endParaRPr/>
          </a:p>
        </p:txBody>
      </p:sp>
      <p:pic>
        <p:nvPicPr>
          <p:cNvPr descr="iparLogo.ai" id="362" name="Google Shape;362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5825" y="5894387"/>
            <a:ext cx="1506537" cy="927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01.png" id="363" name="Google Shape;363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6512" y="5911850"/>
            <a:ext cx="638175" cy="892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K-AID-Standard-RGB.jpg" id="364" name="Google Shape;364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62137" y="5881687"/>
            <a:ext cx="931862" cy="989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63"/>
          <p:cNvPicPr preferRelativeResize="0"/>
          <p:nvPr/>
        </p:nvPicPr>
        <p:blipFill rotWithShape="1">
          <a:blip r:embed="rId7">
            <a:alphaModFix/>
          </a:blip>
          <a:srcRect b="10957" l="0" r="0" t="0"/>
          <a:stretch/>
        </p:blipFill>
        <p:spPr>
          <a:xfrm>
            <a:off x="5891212" y="2463800"/>
            <a:ext cx="3267075" cy="18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63"/>
          <p:cNvSpPr txBox="1"/>
          <p:nvPr/>
        </p:nvSpPr>
        <p:spPr>
          <a:xfrm>
            <a:off x="-201612" y="1519237"/>
            <a:ext cx="9547225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A New Trans-Disciplinary Approach to Regional Integrated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CC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FFCC"/>
                </a:solidFill>
                <a:latin typeface="Arial"/>
                <a:ea typeface="Arial"/>
                <a:cs typeface="Arial"/>
                <a:sym typeface="Arial"/>
              </a:rPr>
              <a:t>Assessment of Climate Impact and Adaptation in Agricultural Systems</a:t>
            </a:r>
            <a:endParaRPr/>
          </a:p>
        </p:txBody>
      </p:sp>
      <p:pic>
        <p:nvPicPr>
          <p:cNvPr id="367" name="Google Shape;367;p63"/>
          <p:cNvPicPr preferRelativeResize="0"/>
          <p:nvPr/>
        </p:nvPicPr>
        <p:blipFill rotWithShape="1">
          <a:blip r:embed="rId8">
            <a:alphaModFix/>
          </a:blip>
          <a:srcRect b="0" l="0" r="0" t="29652"/>
          <a:stretch/>
        </p:blipFill>
        <p:spPr>
          <a:xfrm>
            <a:off x="31750" y="2386012"/>
            <a:ext cx="2328862" cy="1970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6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311400" y="2413000"/>
            <a:ext cx="2436812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encrypted-tbn3.gstatic.com/images?q=tbn:ANd9GcQZVNuOyaiW3DApPduABGG3dRrNG0WMRfYOldoAgD0AVr_Z3W1hcr3zVw" id="369" name="Google Shape;369;p6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51312" y="2454275"/>
            <a:ext cx="2336800" cy="1928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64"/>
          <p:cNvPicPr preferRelativeResize="0"/>
          <p:nvPr/>
        </p:nvPicPr>
        <p:blipFill rotWithShape="1">
          <a:blip r:embed="rId3">
            <a:alphaModFix/>
          </a:blip>
          <a:srcRect b="12820" l="0" r="0" t="140"/>
          <a:stretch/>
        </p:blipFill>
        <p:spPr>
          <a:xfrm>
            <a:off x="-3175" y="1035050"/>
            <a:ext cx="9147175" cy="5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64"/>
          <p:cNvSpPr txBox="1"/>
          <p:nvPr>
            <p:ph type="ctrTitle"/>
          </p:nvPr>
        </p:nvSpPr>
        <p:spPr>
          <a:xfrm>
            <a:off x="3754437" y="185737"/>
            <a:ext cx="5214937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AgMIP Mission</a:t>
            </a:r>
            <a:endParaRPr/>
          </a:p>
        </p:txBody>
      </p:sp>
      <p:sp>
        <p:nvSpPr>
          <p:cNvPr id="377" name="Google Shape;377;p64"/>
          <p:cNvSpPr txBox="1"/>
          <p:nvPr/>
        </p:nvSpPr>
        <p:spPr>
          <a:xfrm>
            <a:off x="6811962" y="63912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78" name="Google Shape;378;p64"/>
          <p:cNvSpPr txBox="1"/>
          <p:nvPr/>
        </p:nvSpPr>
        <p:spPr>
          <a:xfrm>
            <a:off x="254000" y="5659437"/>
            <a:ext cx="1878012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Near Arusha, Tanzania</a:t>
            </a:r>
            <a:endParaRPr/>
          </a:p>
        </p:txBody>
      </p:sp>
      <p:sp>
        <p:nvSpPr>
          <p:cNvPr id="379" name="Google Shape;379;p64"/>
          <p:cNvSpPr txBox="1"/>
          <p:nvPr/>
        </p:nvSpPr>
        <p:spPr>
          <a:xfrm>
            <a:off x="-3175" y="1108075"/>
            <a:ext cx="9147175" cy="174466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effective science-based agricultural </a:t>
            </a:r>
            <a:b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decision-making models and assessments of climate </a:t>
            </a:r>
            <a:b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variability and change and sustainable farming systems to </a:t>
            </a:r>
            <a:b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achieve local-to-global food security </a:t>
            </a:r>
            <a:endParaRPr/>
          </a:p>
        </p:txBody>
      </p:sp>
      <p:pic>
        <p:nvPicPr>
          <p:cNvPr descr="https://encrypted-tbn2.gstatic.com/images?q=tbn:ANd9GcRQbL_ryZtfrmv6IhHo1jV-oqT4tXN8OpiQ7Ge9_h0uTyBsdDq1jg" id="380" name="Google Shape;380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8100" y="2852737"/>
            <a:ext cx="9182100" cy="415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5"/>
          <p:cNvSpPr txBox="1"/>
          <p:nvPr>
            <p:ph type="ctrTitle"/>
          </p:nvPr>
        </p:nvSpPr>
        <p:spPr>
          <a:xfrm>
            <a:off x="3754437" y="185737"/>
            <a:ext cx="5214937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AgMIP Objectives</a:t>
            </a:r>
            <a:endParaRPr/>
          </a:p>
        </p:txBody>
      </p:sp>
      <p:sp>
        <p:nvSpPr>
          <p:cNvPr id="387" name="Google Shape;387;p65"/>
          <p:cNvSpPr txBox="1"/>
          <p:nvPr>
            <p:ph idx="1" type="subTitle"/>
          </p:nvPr>
        </p:nvSpPr>
        <p:spPr>
          <a:xfrm>
            <a:off x="3640137" y="1092200"/>
            <a:ext cx="5329237" cy="5765800"/>
          </a:xfrm>
          <a:prstGeom prst="rect">
            <a:avLst/>
          </a:prstGeom>
          <a:solidFill>
            <a:srgbClr val="F7FFFE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B01"/>
              </a:buClr>
              <a:buSzPts val="1800"/>
              <a:buNone/>
            </a:pPr>
            <a:r>
              <a:rPr b="1" i="0" lang="en-US" sz="1800" u="none">
                <a:solidFill>
                  <a:srgbClr val="008B01"/>
                </a:solidFill>
                <a:latin typeface="Arial"/>
                <a:ea typeface="Arial"/>
                <a:cs typeface="Arial"/>
                <a:sym typeface="Arial"/>
              </a:rPr>
              <a:t>Incorporate state-of-the-art climate products as well as crop and agricultural trade model improvements</a:t>
            </a:r>
            <a:r>
              <a:rPr b="0" i="0" lang="en-US" sz="18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 in coordinated regional and global assessments of future climate impacts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8B01"/>
              </a:buClr>
              <a:buSzPts val="1800"/>
              <a:buNone/>
            </a:pPr>
            <a:r>
              <a:rPr b="1" i="0" lang="en-US" sz="1800" u="none">
                <a:solidFill>
                  <a:srgbClr val="008B01"/>
                </a:solidFill>
                <a:latin typeface="Arial"/>
                <a:ea typeface="Arial"/>
                <a:cs typeface="Arial"/>
                <a:sym typeface="Arial"/>
              </a:rPr>
              <a:t>Include multiple models, scenarios, locations, crops and participants</a:t>
            </a:r>
            <a:r>
              <a:rPr b="0" i="0" lang="en-US" sz="18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 to explore uncertainty and impact of data and methodological choices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8B01"/>
              </a:buClr>
              <a:buSzPts val="1800"/>
              <a:buNone/>
            </a:pPr>
            <a:r>
              <a:rPr b="1" i="0" lang="en-US" sz="1800" u="none">
                <a:solidFill>
                  <a:srgbClr val="008B01"/>
                </a:solidFill>
                <a:latin typeface="Arial"/>
                <a:ea typeface="Arial"/>
                <a:cs typeface="Arial"/>
                <a:sym typeface="Arial"/>
              </a:rPr>
              <a:t>Collaborate with regional experts</a:t>
            </a:r>
            <a:r>
              <a:rPr b="0" i="0" lang="en-US" sz="18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 in agronomy, economics, and climate to build strong basis for applied simulations addressing key climate-related questions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8B01"/>
              </a:buClr>
              <a:buSzPts val="1800"/>
              <a:buNone/>
            </a:pPr>
            <a:r>
              <a:rPr b="1" i="0" lang="en-US" sz="1800" u="none">
                <a:solidFill>
                  <a:srgbClr val="008B01"/>
                </a:solidFill>
                <a:latin typeface="Arial"/>
                <a:ea typeface="Arial"/>
                <a:cs typeface="Arial"/>
                <a:sym typeface="Arial"/>
              </a:rPr>
              <a:t>Improve scientific and adaptive capacity</a:t>
            </a:r>
            <a:r>
              <a:rPr b="0" i="0" lang="en-US" sz="18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 for major agricultural regions in the developing and developed world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8B01"/>
              </a:buClr>
              <a:buSzPts val="1800"/>
              <a:buNone/>
            </a:pPr>
            <a:r>
              <a:rPr b="1" i="0" lang="en-US" sz="1800" u="none">
                <a:solidFill>
                  <a:srgbClr val="008B01"/>
                </a:solidFill>
                <a:latin typeface="Arial"/>
                <a:ea typeface="Arial"/>
                <a:cs typeface="Arial"/>
                <a:sym typeface="Arial"/>
              </a:rPr>
              <a:t>Develop framework</a:t>
            </a:r>
            <a:r>
              <a:rPr b="0" i="0" lang="en-US" sz="180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 to identify and prioritize adaptation strategies</a:t>
            </a:r>
            <a:endParaRPr/>
          </a:p>
        </p:txBody>
      </p:sp>
      <p:sp>
        <p:nvSpPr>
          <p:cNvPr id="388" name="Google Shape;388;p6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389" name="Google Shape;389;p65"/>
          <p:cNvPicPr preferRelativeResize="0"/>
          <p:nvPr/>
        </p:nvPicPr>
        <p:blipFill rotWithShape="1">
          <a:blip r:embed="rId3">
            <a:alphaModFix/>
          </a:blip>
          <a:srcRect b="8932" l="4580" r="5254" t="11331"/>
          <a:stretch/>
        </p:blipFill>
        <p:spPr>
          <a:xfrm>
            <a:off x="0" y="1751012"/>
            <a:ext cx="3640137" cy="44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65"/>
          <p:cNvSpPr txBox="1"/>
          <p:nvPr/>
        </p:nvSpPr>
        <p:spPr>
          <a:xfrm>
            <a:off x="668337" y="1322387"/>
            <a:ext cx="2135187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Focus areas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7025" y="1092200"/>
            <a:ext cx="6208712" cy="5629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66"/>
          <p:cNvSpPr txBox="1"/>
          <p:nvPr>
            <p:ph type="ctrTitle"/>
          </p:nvPr>
        </p:nvSpPr>
        <p:spPr>
          <a:xfrm>
            <a:off x="2439987" y="185737"/>
            <a:ext cx="6486525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Current Activities</a:t>
            </a:r>
            <a:endParaRPr/>
          </a:p>
        </p:txBody>
      </p:sp>
      <p:sp>
        <p:nvSpPr>
          <p:cNvPr id="398" name="Google Shape;398;p6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05" name="Google Shape;405;p67"/>
          <p:cNvSpPr txBox="1"/>
          <p:nvPr/>
        </p:nvSpPr>
        <p:spPr>
          <a:xfrm>
            <a:off x="6062662" y="6507162"/>
            <a:ext cx="30448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Antle et al., 2015</a:t>
            </a:r>
            <a:endParaRPr/>
          </a:p>
        </p:txBody>
      </p:sp>
      <p:pic>
        <p:nvPicPr>
          <p:cNvPr descr="http://www.agmip.org/wp-content/uploads/2011/09/CR-slides-for-website.gif" id="406" name="Google Shape;406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77912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413" name="Google Shape;41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525" y="1365250"/>
            <a:ext cx="5543550" cy="4157662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68"/>
          <p:cNvSpPr txBox="1"/>
          <p:nvPr/>
        </p:nvSpPr>
        <p:spPr>
          <a:xfrm>
            <a:off x="5635625" y="1414462"/>
            <a:ext cx="3508375" cy="470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7432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  <a:t>Farming systems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67432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  <a:t>Transdisciplinary:</a:t>
            </a:r>
            <a:b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  <a:t>climate/biophysical/ </a:t>
            </a:r>
            <a:b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  <a:t>socio-economic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67432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  <a:t>Multi-scale: field, farm, region, global data and models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67432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  <a:t>Multiple climate and crop models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67432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rgbClr val="167432"/>
                </a:solidFill>
                <a:latin typeface="Arial"/>
                <a:ea typeface="Arial"/>
                <a:cs typeface="Arial"/>
                <a:sym typeface="Arial"/>
              </a:rPr>
              <a:t>Distributional results: impacts on poverty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1674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68"/>
          <p:cNvSpPr txBox="1"/>
          <p:nvPr/>
        </p:nvSpPr>
        <p:spPr>
          <a:xfrm>
            <a:off x="3865562" y="100012"/>
            <a:ext cx="5214937" cy="1077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AgMIP Regional Integrated Assessment – 5 Attributes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br>
              <a:rPr b="0" i="0" lang="en-US" sz="24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416" name="Google Shape;416;p68"/>
          <p:cNvSpPr txBox="1"/>
          <p:nvPr/>
        </p:nvSpPr>
        <p:spPr>
          <a:xfrm>
            <a:off x="6062662" y="6507162"/>
            <a:ext cx="30448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Antle et al., 2015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9"/>
          <p:cNvSpPr txBox="1"/>
          <p:nvPr>
            <p:ph type="ctrTitle"/>
          </p:nvPr>
        </p:nvSpPr>
        <p:spPr>
          <a:xfrm>
            <a:off x="3124200" y="169862"/>
            <a:ext cx="6330950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features of AgMIP’s RIA approach</a:t>
            </a:r>
            <a:endParaRPr/>
          </a:p>
        </p:txBody>
      </p:sp>
      <p:sp>
        <p:nvSpPr>
          <p:cNvPr id="422" name="Google Shape;422;p69"/>
          <p:cNvSpPr txBox="1"/>
          <p:nvPr/>
        </p:nvSpPr>
        <p:spPr>
          <a:xfrm>
            <a:off x="152400" y="1133475"/>
            <a:ext cx="8772525" cy="559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20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protocol-based approach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en-US" sz="20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rigorously documented so results can be replicated and inter-compared, and methods improved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000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Participatory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en-US" sz="20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identification of impact indicators, choice of key systems, adaptations, design of future pathways and scenarios used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20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trans-disciplinary, systems-based approach</a:t>
            </a:r>
            <a:r>
              <a:rPr b="0" i="0" lang="en-US" sz="20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:  must include key features of current and possible future systems, including multiple crops, inter-crops, livestock, and non-agricultural sources of income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000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Heterogeneity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en-US" sz="20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must account for the diversity of systems, and the widely varying bio-physical and socio-economic conditions </a:t>
            </a:r>
            <a:endParaRPr b="0" i="0" sz="2000" u="none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000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Vulnerability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en-US" sz="20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must be possible to characterize the impacts on those farm households that are adversely impacted by climate change, as well as those that benefit from climate change.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</a:t>
            </a:r>
            <a:r>
              <a:rPr b="1" i="0" lang="en-US" sz="20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uncertainties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0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in climate, production system and economic dimensions of the analysis must be assessed and reported so that decision makers can understand them and use them to interpret the results of the analysis.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70"/>
          <p:cNvSpPr txBox="1"/>
          <p:nvPr>
            <p:ph type="ctrTitle"/>
          </p:nvPr>
        </p:nvSpPr>
        <p:spPr>
          <a:xfrm>
            <a:off x="3276600" y="152400"/>
            <a:ext cx="5770562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AgMIP’s Trans-disciplinary IA Approach</a:t>
            </a:r>
            <a:endParaRPr/>
          </a:p>
        </p:txBody>
      </p:sp>
      <p:sp>
        <p:nvSpPr>
          <p:cNvPr id="428" name="Google Shape;428;p70"/>
          <p:cNvSpPr txBox="1"/>
          <p:nvPr/>
        </p:nvSpPr>
        <p:spPr>
          <a:xfrm>
            <a:off x="2857500" y="2560637"/>
            <a:ext cx="1981200" cy="523875"/>
          </a:xfrm>
          <a:prstGeom prst="rect">
            <a:avLst/>
          </a:prstGeom>
          <a:solidFill>
            <a:srgbClr val="FFD9B3"/>
          </a:solidFill>
          <a:ln cap="flat" cmpd="sng" w="9525">
            <a:solidFill>
              <a:srgbClr val="FFD9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Crop, Livestock Models </a:t>
            </a:r>
            <a:endParaRPr/>
          </a:p>
        </p:txBody>
      </p:sp>
      <p:sp>
        <p:nvSpPr>
          <p:cNvPr id="429" name="Google Shape;429;p70"/>
          <p:cNvSpPr txBox="1"/>
          <p:nvPr/>
        </p:nvSpPr>
        <p:spPr>
          <a:xfrm>
            <a:off x="2857500" y="3398837"/>
            <a:ext cx="1981200" cy="523875"/>
          </a:xfrm>
          <a:prstGeom prst="rect">
            <a:avLst/>
          </a:prstGeom>
          <a:solidFill>
            <a:srgbClr val="FFD9B3"/>
          </a:solidFill>
          <a:ln cap="flat" cmpd="sng" w="9525">
            <a:solidFill>
              <a:srgbClr val="FFD9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Relative yield distributions</a:t>
            </a:r>
            <a:endParaRPr/>
          </a:p>
        </p:txBody>
      </p:sp>
      <p:sp>
        <p:nvSpPr>
          <p:cNvPr id="430" name="Google Shape;430;p70"/>
          <p:cNvSpPr txBox="1"/>
          <p:nvPr/>
        </p:nvSpPr>
        <p:spPr>
          <a:xfrm>
            <a:off x="2781300" y="4246562"/>
            <a:ext cx="2133600" cy="523875"/>
          </a:xfrm>
          <a:prstGeom prst="rect">
            <a:avLst/>
          </a:prstGeom>
          <a:solidFill>
            <a:srgbClr val="FFD9B3"/>
          </a:solidFill>
          <a:ln cap="flat" cmpd="sng" w="9525">
            <a:solidFill>
              <a:srgbClr val="FFD9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Economic Impact Model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(TOA-MD)</a:t>
            </a:r>
            <a:endParaRPr/>
          </a:p>
        </p:txBody>
      </p:sp>
      <p:cxnSp>
        <p:nvCxnSpPr>
          <p:cNvPr id="431" name="Google Shape;431;p70"/>
          <p:cNvCxnSpPr/>
          <p:nvPr/>
        </p:nvCxnSpPr>
        <p:spPr>
          <a:xfrm>
            <a:off x="3848100" y="3084512"/>
            <a:ext cx="0" cy="31432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32" name="Google Shape;432;p70"/>
          <p:cNvCxnSpPr/>
          <p:nvPr/>
        </p:nvCxnSpPr>
        <p:spPr>
          <a:xfrm>
            <a:off x="3848100" y="3922712"/>
            <a:ext cx="0" cy="3238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433" name="Google Shape;433;p70"/>
          <p:cNvSpPr txBox="1"/>
          <p:nvPr/>
        </p:nvSpPr>
        <p:spPr>
          <a:xfrm>
            <a:off x="2857500" y="1874837"/>
            <a:ext cx="1981200" cy="307975"/>
          </a:xfrm>
          <a:prstGeom prst="rect">
            <a:avLst/>
          </a:prstGeom>
          <a:solidFill>
            <a:srgbClr val="FFD9B3"/>
          </a:solidFill>
          <a:ln cap="flat" cmpd="sng" w="9525">
            <a:solidFill>
              <a:srgbClr val="FFD9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Climate data</a:t>
            </a:r>
            <a:endParaRPr/>
          </a:p>
        </p:txBody>
      </p:sp>
      <p:cxnSp>
        <p:nvCxnSpPr>
          <p:cNvPr id="434" name="Google Shape;434;p70"/>
          <p:cNvCxnSpPr/>
          <p:nvPr/>
        </p:nvCxnSpPr>
        <p:spPr>
          <a:xfrm>
            <a:off x="3848100" y="2182812"/>
            <a:ext cx="0" cy="37782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435" name="Google Shape;435;p70"/>
          <p:cNvSpPr txBox="1"/>
          <p:nvPr/>
        </p:nvSpPr>
        <p:spPr>
          <a:xfrm>
            <a:off x="5524500" y="1878012"/>
            <a:ext cx="914400" cy="304800"/>
          </a:xfrm>
          <a:prstGeom prst="rect">
            <a:avLst/>
          </a:prstGeom>
          <a:solidFill>
            <a:srgbClr val="92D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RCPs</a:t>
            </a:r>
            <a:endParaRPr/>
          </a:p>
        </p:txBody>
      </p:sp>
      <p:sp>
        <p:nvSpPr>
          <p:cNvPr id="436" name="Google Shape;436;p70"/>
          <p:cNvSpPr txBox="1"/>
          <p:nvPr/>
        </p:nvSpPr>
        <p:spPr>
          <a:xfrm>
            <a:off x="2857500" y="5075237"/>
            <a:ext cx="1981200" cy="738187"/>
          </a:xfrm>
          <a:prstGeom prst="rect">
            <a:avLst/>
          </a:prstGeom>
          <a:solidFill>
            <a:srgbClr val="FFD9B3"/>
          </a:solidFill>
          <a:ln cap="flat" cmpd="sng" w="9525">
            <a:solidFill>
              <a:srgbClr val="FFD9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Economic, Environmental, Social Impacts</a:t>
            </a:r>
            <a:endParaRPr/>
          </a:p>
        </p:txBody>
      </p:sp>
      <p:cxnSp>
        <p:nvCxnSpPr>
          <p:cNvPr id="437" name="Google Shape;437;p70"/>
          <p:cNvCxnSpPr/>
          <p:nvPr/>
        </p:nvCxnSpPr>
        <p:spPr>
          <a:xfrm rot="10800000">
            <a:off x="4838700" y="2028825"/>
            <a:ext cx="685800" cy="1587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438" name="Google Shape;438;p70"/>
          <p:cNvSpPr txBox="1"/>
          <p:nvPr/>
        </p:nvSpPr>
        <p:spPr>
          <a:xfrm>
            <a:off x="5524500" y="2560637"/>
            <a:ext cx="914400" cy="523875"/>
          </a:xfrm>
          <a:prstGeom prst="rect">
            <a:avLst/>
          </a:prstGeom>
          <a:solidFill>
            <a:srgbClr val="92D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Regional RAPs</a:t>
            </a:r>
            <a:endParaRPr/>
          </a:p>
        </p:txBody>
      </p:sp>
      <p:cxnSp>
        <p:nvCxnSpPr>
          <p:cNvPr id="439" name="Google Shape;439;p70"/>
          <p:cNvCxnSpPr/>
          <p:nvPr/>
        </p:nvCxnSpPr>
        <p:spPr>
          <a:xfrm>
            <a:off x="3848100" y="4770437"/>
            <a:ext cx="0" cy="304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40" name="Google Shape;440;p70"/>
          <p:cNvCxnSpPr/>
          <p:nvPr/>
        </p:nvCxnSpPr>
        <p:spPr>
          <a:xfrm>
            <a:off x="1409699" y="3932237"/>
            <a:ext cx="1371600" cy="576300"/>
          </a:xfrm>
          <a:prstGeom prst="bentConnector2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441" name="Google Shape;441;p70"/>
          <p:cNvSpPr txBox="1"/>
          <p:nvPr/>
        </p:nvSpPr>
        <p:spPr>
          <a:xfrm>
            <a:off x="6515100" y="3408362"/>
            <a:ext cx="2019300" cy="523875"/>
          </a:xfrm>
          <a:prstGeom prst="rect">
            <a:avLst/>
          </a:prstGeom>
          <a:solidFill>
            <a:srgbClr val="92D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Global &amp; Regional Econ Models</a:t>
            </a:r>
            <a:endParaRPr/>
          </a:p>
        </p:txBody>
      </p:sp>
      <p:sp>
        <p:nvSpPr>
          <p:cNvPr id="442" name="Google Shape;442;p70"/>
          <p:cNvSpPr txBox="1"/>
          <p:nvPr/>
        </p:nvSpPr>
        <p:spPr>
          <a:xfrm>
            <a:off x="7048500" y="1874837"/>
            <a:ext cx="914400" cy="304800"/>
          </a:xfrm>
          <a:prstGeom prst="rect">
            <a:avLst/>
          </a:prstGeom>
          <a:solidFill>
            <a:srgbClr val="92D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SSPs</a:t>
            </a:r>
            <a:endParaRPr/>
          </a:p>
        </p:txBody>
      </p:sp>
      <p:sp>
        <p:nvSpPr>
          <p:cNvPr id="443" name="Google Shape;443;p70"/>
          <p:cNvSpPr txBox="1"/>
          <p:nvPr/>
        </p:nvSpPr>
        <p:spPr>
          <a:xfrm>
            <a:off x="6553200" y="4451350"/>
            <a:ext cx="1943100" cy="319087"/>
          </a:xfrm>
          <a:prstGeom prst="rect">
            <a:avLst/>
          </a:prstGeom>
          <a:solidFill>
            <a:srgbClr val="92D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Prices and Costs</a:t>
            </a:r>
            <a:endParaRPr/>
          </a:p>
        </p:txBody>
      </p:sp>
      <p:cxnSp>
        <p:nvCxnSpPr>
          <p:cNvPr id="444" name="Google Shape;444;p70"/>
          <p:cNvCxnSpPr/>
          <p:nvPr/>
        </p:nvCxnSpPr>
        <p:spPr>
          <a:xfrm>
            <a:off x="7524750" y="3932237"/>
            <a:ext cx="0" cy="51911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445" name="Google Shape;445;p70"/>
          <p:cNvSpPr txBox="1"/>
          <p:nvPr/>
        </p:nvSpPr>
        <p:spPr>
          <a:xfrm>
            <a:off x="419100" y="3408362"/>
            <a:ext cx="1981200" cy="523875"/>
          </a:xfrm>
          <a:prstGeom prst="rect">
            <a:avLst/>
          </a:prstGeom>
          <a:solidFill>
            <a:srgbClr val="FFD9B3"/>
          </a:solidFill>
          <a:ln cap="flat" cmpd="sng" w="9525">
            <a:solidFill>
              <a:srgbClr val="FFD9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Experiments, Surveys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&amp; Expert data</a:t>
            </a:r>
            <a:r>
              <a:rPr b="0" i="0" lang="en-US" sz="12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446" name="Google Shape;446;p70"/>
          <p:cNvSpPr txBox="1"/>
          <p:nvPr/>
        </p:nvSpPr>
        <p:spPr>
          <a:xfrm>
            <a:off x="6819900" y="2636837"/>
            <a:ext cx="1371600" cy="307975"/>
          </a:xfrm>
          <a:prstGeom prst="rect">
            <a:avLst/>
          </a:prstGeom>
          <a:solidFill>
            <a:srgbClr val="92D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Global RAPs</a:t>
            </a:r>
            <a:endParaRPr/>
          </a:p>
        </p:txBody>
      </p:sp>
      <p:cxnSp>
        <p:nvCxnSpPr>
          <p:cNvPr id="447" name="Google Shape;447;p70"/>
          <p:cNvCxnSpPr/>
          <p:nvPr/>
        </p:nvCxnSpPr>
        <p:spPr>
          <a:xfrm flipH="1">
            <a:off x="6438900" y="2817812"/>
            <a:ext cx="381000" cy="476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48" name="Google Shape;448;p70"/>
          <p:cNvCxnSpPr/>
          <p:nvPr/>
        </p:nvCxnSpPr>
        <p:spPr>
          <a:xfrm>
            <a:off x="7505700" y="2179637"/>
            <a:ext cx="0" cy="45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49" name="Google Shape;449;p70"/>
          <p:cNvCxnSpPr/>
          <p:nvPr/>
        </p:nvCxnSpPr>
        <p:spPr>
          <a:xfrm flipH="1" rot="10800000">
            <a:off x="1409700" y="2822462"/>
            <a:ext cx="1447800" cy="585900"/>
          </a:xfrm>
          <a:prstGeom prst="bentConnector2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50" name="Google Shape;450;p70"/>
          <p:cNvCxnSpPr/>
          <p:nvPr/>
        </p:nvCxnSpPr>
        <p:spPr>
          <a:xfrm rot="10800000">
            <a:off x="4915049" y="4684638"/>
            <a:ext cx="2609700" cy="85800"/>
          </a:xfrm>
          <a:prstGeom prst="bentConnector4">
            <a:avLst>
              <a:gd fmla="val 0" name="adj1"/>
              <a:gd fmla="val 0" name="adj2"/>
            </a:avLst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51" name="Google Shape;451;p70"/>
          <p:cNvCxnSpPr/>
          <p:nvPr/>
        </p:nvCxnSpPr>
        <p:spPr>
          <a:xfrm rot="10800000">
            <a:off x="4838700" y="2822575"/>
            <a:ext cx="685800" cy="0"/>
          </a:xfrm>
          <a:prstGeom prst="straightConnector1">
            <a:avLst/>
          </a:prstGeom>
          <a:noFill/>
          <a:ln cap="flat" cmpd="sng" w="15875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52" name="Google Shape;452;p70"/>
          <p:cNvCxnSpPr/>
          <p:nvPr/>
        </p:nvCxnSpPr>
        <p:spPr>
          <a:xfrm rot="5400000">
            <a:off x="4736250" y="3263163"/>
            <a:ext cx="1424100" cy="1066800"/>
          </a:xfrm>
          <a:prstGeom prst="bentConnector2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453" name="Google Shape;453;p70"/>
          <p:cNvCxnSpPr/>
          <p:nvPr/>
        </p:nvCxnSpPr>
        <p:spPr>
          <a:xfrm>
            <a:off x="7505700" y="2944812"/>
            <a:ext cx="19050" cy="4635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60" name="Google Shape;460;p71"/>
          <p:cNvSpPr txBox="1"/>
          <p:nvPr/>
        </p:nvSpPr>
        <p:spPr>
          <a:xfrm>
            <a:off x="368300" y="1414462"/>
            <a:ext cx="8556625" cy="4662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8C1A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8C1A"/>
                </a:solidFill>
                <a:latin typeface="Arial"/>
                <a:ea typeface="Arial"/>
                <a:cs typeface="Arial"/>
                <a:sym typeface="Arial"/>
              </a:rPr>
              <a:t>Q1. What is the sensitivity of current agricultural production systems to climate change?  </a:t>
            </a:r>
            <a:endParaRPr b="0" i="0" sz="2400" u="none">
              <a:solidFill>
                <a:srgbClr val="FF8C1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5F5F5F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Q2. What are the benefits of adaptation in current agricultural systems?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FF8C1A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8C1A"/>
                </a:solidFill>
                <a:latin typeface="Arial"/>
                <a:ea typeface="Arial"/>
                <a:cs typeface="Arial"/>
                <a:sym typeface="Arial"/>
              </a:rPr>
              <a:t>Q3. What is the impact of climate change on future agricultural production systems?</a:t>
            </a:r>
            <a:r>
              <a:rPr b="0" i="0" lang="en-US" sz="2400" u="none">
                <a:solidFill>
                  <a:srgbClr val="FF8C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5F5F5F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5F5F5F"/>
                </a:solidFill>
                <a:latin typeface="Arial"/>
                <a:ea typeface="Arial"/>
                <a:cs typeface="Arial"/>
                <a:sym typeface="Arial"/>
              </a:rPr>
              <a:t>Q4. What are the benefits of climate change adaptations?</a:t>
            </a:r>
            <a:endParaRPr/>
          </a:p>
        </p:txBody>
      </p:sp>
      <p:sp>
        <p:nvSpPr>
          <p:cNvPr id="461" name="Google Shape;461;p71"/>
          <p:cNvSpPr txBox="1"/>
          <p:nvPr/>
        </p:nvSpPr>
        <p:spPr>
          <a:xfrm>
            <a:off x="4646612" y="100012"/>
            <a:ext cx="4313237" cy="855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Core Questions for Regional Integrated Assessment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68" name="Google Shape;468;p72"/>
          <p:cNvSpPr txBox="1"/>
          <p:nvPr/>
        </p:nvSpPr>
        <p:spPr>
          <a:xfrm>
            <a:off x="4646612" y="100012"/>
            <a:ext cx="4313237" cy="855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Core Questions for Regional Integrated Assessment </a:t>
            </a:r>
            <a:endParaRPr/>
          </a:p>
        </p:txBody>
      </p:sp>
      <p:pic>
        <p:nvPicPr>
          <p:cNvPr id="469" name="Google Shape;469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990600"/>
            <a:ext cx="73914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72"/>
          <p:cNvSpPr txBox="1"/>
          <p:nvPr/>
        </p:nvSpPr>
        <p:spPr>
          <a:xfrm>
            <a:off x="1219200" y="5172075"/>
            <a:ext cx="69342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5F5F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rgbClr val="5F5F5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Core climate impact questions and the states of the production system that will be simulated with negative impacts of climate change (left) and positive impacts of climate change (right)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73"/>
          <p:cNvSpPr txBox="1"/>
          <p:nvPr/>
        </p:nvSpPr>
        <p:spPr>
          <a:xfrm>
            <a:off x="228600" y="228600"/>
            <a:ext cx="8458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en-US" sz="3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Linking Agriculture-Specific Pathways to SSPs: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Representative Agricultural Pathways (RAPs)</a:t>
            </a:r>
            <a:r>
              <a:rPr b="1" i="0" lang="en-US" sz="3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477" name="Google Shape;477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12" y="1524000"/>
            <a:ext cx="3913187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73"/>
          <p:cNvSpPr txBox="1"/>
          <p:nvPr/>
        </p:nvSpPr>
        <p:spPr>
          <a:xfrm>
            <a:off x="4419600" y="2438400"/>
            <a:ext cx="46482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5112" lvl="0" marL="2651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80"/>
              <a:buFont typeface="Noto Sans Symbols"/>
              <a:buChar char="⚫"/>
            </a:pPr>
            <a:r>
              <a:rPr b="0" i="0" lang="en-US" sz="1600" u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Global RAPs: Global Economic Models and other non-modeled global socio-economic conditions:</a:t>
            </a:r>
            <a:endParaRPr/>
          </a:p>
          <a:p>
            <a:pPr indent="-200024" lvl="1" marL="547687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Verdana"/>
              <a:buChar char="◦"/>
            </a:pPr>
            <a:r>
              <a:rPr b="0" i="0" lang="en-US" sz="16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GDP, population &amp; policy and trade, etc</a:t>
            </a:r>
            <a:endParaRPr/>
          </a:p>
          <a:p>
            <a:pPr indent="-98424" lvl="1" marL="547687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</a:pPr>
            <a:r>
              <a:t/>
            </a:r>
            <a:endParaRPr b="0" i="0" sz="1600" u="none" cap="none" strike="noStrike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5112" lvl="0" marL="265112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333"/>
              </a:buClr>
              <a:buSzPts val="1280"/>
              <a:buFont typeface="Noto Sans Symbols"/>
              <a:buChar char="⚫"/>
            </a:pPr>
            <a:r>
              <a:rPr b="0" i="0" lang="en-US" sz="1600" u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Regional RAPs: Allow us to include key drivers likely to affect future bio-physical and socio-economic conditions: </a:t>
            </a:r>
            <a:endParaRPr/>
          </a:p>
          <a:p>
            <a:pPr indent="-200024" lvl="1" marL="547687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Verdana"/>
              <a:buChar char="◦"/>
            </a:pPr>
            <a:r>
              <a:rPr b="0" i="0" lang="en-US" sz="16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ag productivity trends, land use, policy, regional development</a:t>
            </a:r>
            <a:endParaRPr/>
          </a:p>
          <a:p>
            <a:pPr indent="-200024" lvl="1" marL="547687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Verdana"/>
              <a:buChar char="◦"/>
            </a:pPr>
            <a:r>
              <a:rPr b="0" i="0" lang="en-US" sz="16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farm size, system-specific productivity &amp; management, infrastructure, etc</a:t>
            </a:r>
            <a:endParaRPr/>
          </a:p>
        </p:txBody>
      </p:sp>
      <p:sp>
        <p:nvSpPr>
          <p:cNvPr id="479" name="Google Shape;479;p73"/>
          <p:cNvSpPr txBox="1"/>
          <p:nvPr/>
        </p:nvSpPr>
        <p:spPr>
          <a:xfrm>
            <a:off x="4191000" y="1533525"/>
            <a:ext cx="47244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-&gt; Hierarchical structure (nested approach)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SSPs: Framework for development of sectoral  (e.g. agricultural) global and regional scenarios.</a:t>
            </a:r>
            <a:endParaRPr/>
          </a:p>
        </p:txBody>
      </p:sp>
      <p:sp>
        <p:nvSpPr>
          <p:cNvPr id="480" name="Google Shape;480;p73"/>
          <p:cNvSpPr txBox="1"/>
          <p:nvPr/>
        </p:nvSpPr>
        <p:spPr>
          <a:xfrm>
            <a:off x="3657600" y="5410200"/>
            <a:ext cx="54864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AgMIP: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and implementing Representative Agricultural Pathways and Scenarios (RAPS)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3886200"/>
            <a:ext cx="388620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74"/>
          <p:cNvSpPr/>
          <p:nvPr/>
        </p:nvSpPr>
        <p:spPr>
          <a:xfrm>
            <a:off x="1066800" y="4343400"/>
            <a:ext cx="1447800" cy="609600"/>
          </a:xfrm>
          <a:prstGeom prst="hexagon">
            <a:avLst>
              <a:gd fmla="val 2274" name="adj"/>
              <a:gd fmla="val 115470" name="vf"/>
            </a:avLst>
          </a:prstGeom>
          <a:solidFill>
            <a:srgbClr val="0070C0">
              <a:alpha val="25490"/>
            </a:srgbClr>
          </a:solidFill>
          <a:ln cap="flat" cmpd="sng" w="25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74"/>
          <p:cNvSpPr txBox="1"/>
          <p:nvPr/>
        </p:nvSpPr>
        <p:spPr>
          <a:xfrm>
            <a:off x="3124200" y="3733800"/>
            <a:ext cx="7493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RCP 8.5</a:t>
            </a:r>
            <a:endParaRPr/>
          </a:p>
        </p:txBody>
      </p:sp>
      <p:sp>
        <p:nvSpPr>
          <p:cNvPr id="488" name="Google Shape;488;p74"/>
          <p:cNvSpPr txBox="1"/>
          <p:nvPr/>
        </p:nvSpPr>
        <p:spPr>
          <a:xfrm>
            <a:off x="1079500" y="3733800"/>
            <a:ext cx="7493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1400"/>
              <a:buFont typeface="Arial"/>
              <a:buNone/>
            </a:pPr>
            <a:r>
              <a:rPr b="1" i="0" lang="en-US" sz="1400" u="none">
                <a:solidFill>
                  <a:srgbClr val="3366FF"/>
                </a:solidFill>
                <a:latin typeface="Arial"/>
                <a:ea typeface="Arial"/>
                <a:cs typeface="Arial"/>
                <a:sym typeface="Arial"/>
              </a:rPr>
              <a:t>RCP 4.5</a:t>
            </a:r>
            <a:endParaRPr/>
          </a:p>
        </p:txBody>
      </p:sp>
      <p:sp>
        <p:nvSpPr>
          <p:cNvPr id="489" name="Google Shape;489;p74"/>
          <p:cNvSpPr txBox="1"/>
          <p:nvPr/>
        </p:nvSpPr>
        <p:spPr>
          <a:xfrm>
            <a:off x="3543300" y="173037"/>
            <a:ext cx="56007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1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Future socio-economic scenarios: Linking SSPs, RCPs, RAPs and price/productivity trends</a:t>
            </a:r>
            <a:endParaRPr/>
          </a:p>
        </p:txBody>
      </p:sp>
      <p:sp>
        <p:nvSpPr>
          <p:cNvPr id="490" name="Google Shape;490;p74"/>
          <p:cNvSpPr txBox="1"/>
          <p:nvPr/>
        </p:nvSpPr>
        <p:spPr>
          <a:xfrm>
            <a:off x="4773612" y="2187575"/>
            <a:ext cx="4038600" cy="3741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1" i="1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RAP 4: “Sustainable low growth (SLG)”</a:t>
            </a:r>
            <a:r>
              <a:rPr b="0" i="0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This RAP will be combined with RCP 4.5 and with global economic model outputs associated with SSP1.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b="1" i="1" lang="en-US" sz="1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1" i="1" lang="en-US" sz="1600" u="none">
                <a:solidFill>
                  <a:srgbClr val="8E6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RAP 5:  “Unsustainable high growth (UHG)”.</a:t>
            </a:r>
            <a:r>
              <a:rPr b="0" i="0" lang="en-US" sz="1600" u="none">
                <a:solidFill>
                  <a:srgbClr val="8E6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This RAP will be combined with RCP 8.5 and with global economic model outputs associated with SSP3 (or SSP5 if available).</a:t>
            </a:r>
            <a:endParaRPr/>
          </a:p>
        </p:txBody>
      </p:sp>
      <p:pic>
        <p:nvPicPr>
          <p:cNvPr id="491" name="Google Shape;491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1066800"/>
            <a:ext cx="3505200" cy="26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74"/>
          <p:cNvSpPr/>
          <p:nvPr/>
        </p:nvSpPr>
        <p:spPr>
          <a:xfrm>
            <a:off x="1219200" y="2590800"/>
            <a:ext cx="990600" cy="762000"/>
          </a:xfrm>
          <a:prstGeom prst="ellipse">
            <a:avLst/>
          </a:prstGeom>
          <a:solidFill>
            <a:srgbClr val="0070C0">
              <a:alpha val="7450"/>
            </a:srgbClr>
          </a:solidFill>
          <a:ln cap="flat" cmpd="sng" w="254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3" name="Google Shape;493;p74"/>
          <p:cNvCxnSpPr/>
          <p:nvPr/>
        </p:nvCxnSpPr>
        <p:spPr>
          <a:xfrm rot="10800000">
            <a:off x="1752600" y="3352800"/>
            <a:ext cx="0" cy="990600"/>
          </a:xfrm>
          <a:prstGeom prst="straightConnector1">
            <a:avLst/>
          </a:prstGeom>
          <a:noFill/>
          <a:ln cap="flat" cmpd="sng" w="31750">
            <a:solidFill>
              <a:srgbClr val="00BA00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94" name="Google Shape;494;p74"/>
          <p:cNvSpPr/>
          <p:nvPr/>
        </p:nvSpPr>
        <p:spPr>
          <a:xfrm>
            <a:off x="2667000" y="1447800"/>
            <a:ext cx="1066800" cy="685800"/>
          </a:xfrm>
          <a:prstGeom prst="ellipse">
            <a:avLst/>
          </a:prstGeom>
          <a:solidFill>
            <a:srgbClr val="FF0000">
              <a:alpha val="7450"/>
            </a:srgbClr>
          </a:solidFill>
          <a:ln cap="flat" cmpd="sng" w="254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74"/>
          <p:cNvSpPr/>
          <p:nvPr/>
        </p:nvSpPr>
        <p:spPr>
          <a:xfrm>
            <a:off x="2590800" y="5638800"/>
            <a:ext cx="1219200" cy="685800"/>
          </a:xfrm>
          <a:prstGeom prst="hexagon">
            <a:avLst>
              <a:gd fmla="val 3038" name="adj"/>
              <a:gd fmla="val 115470" name="vf"/>
            </a:avLst>
          </a:prstGeom>
          <a:solidFill>
            <a:srgbClr val="FF0000">
              <a:alpha val="25490"/>
            </a:srgbClr>
          </a:solidFill>
          <a:ln cap="flat" cmpd="sng" w="254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6" name="Google Shape;496;p74"/>
          <p:cNvCxnSpPr/>
          <p:nvPr/>
        </p:nvCxnSpPr>
        <p:spPr>
          <a:xfrm>
            <a:off x="3200400" y="2133600"/>
            <a:ext cx="0" cy="3505200"/>
          </a:xfrm>
          <a:prstGeom prst="straightConnector1">
            <a:avLst/>
          </a:prstGeom>
          <a:noFill/>
          <a:ln cap="flat" cmpd="sng" w="31750">
            <a:solidFill>
              <a:srgbClr val="FF0000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75"/>
          <p:cNvSpPr txBox="1"/>
          <p:nvPr>
            <p:ph type="ctrTitle"/>
          </p:nvPr>
        </p:nvSpPr>
        <p:spPr>
          <a:xfrm>
            <a:off x="3429000" y="169862"/>
            <a:ext cx="6330950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AgMIP Regional RIAs: Importance of Future Scenarios (RAPS)</a:t>
            </a:r>
            <a:endParaRPr/>
          </a:p>
        </p:txBody>
      </p:sp>
      <p:sp>
        <p:nvSpPr>
          <p:cNvPr id="502" name="Google Shape;502;p75"/>
          <p:cNvSpPr txBox="1"/>
          <p:nvPr/>
        </p:nvSpPr>
        <p:spPr>
          <a:xfrm>
            <a:off x="304800" y="1143000"/>
            <a:ext cx="84582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195387"/>
            <a:ext cx="8458200" cy="546417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75"/>
          <p:cNvSpPr txBox="1"/>
          <p:nvPr/>
        </p:nvSpPr>
        <p:spPr>
          <a:xfrm>
            <a:off x="466725" y="6027737"/>
            <a:ext cx="2362200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point = RCP 8.5 climate x crop model x region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11" name="Google Shape;511;p76"/>
          <p:cNvSpPr txBox="1"/>
          <p:nvPr/>
        </p:nvSpPr>
        <p:spPr>
          <a:xfrm>
            <a:off x="3316287" y="100012"/>
            <a:ext cx="5643562" cy="855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B0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008B01"/>
                </a:solidFill>
                <a:latin typeface="Arial"/>
                <a:ea typeface="Arial"/>
                <a:cs typeface="Arial"/>
                <a:sym typeface="Arial"/>
              </a:rPr>
              <a:t>Adaptation Packages: Key Features</a:t>
            </a:r>
            <a:endParaRPr/>
          </a:p>
        </p:txBody>
      </p:sp>
      <p:sp>
        <p:nvSpPr>
          <p:cNvPr id="512" name="Google Shape;512;p76"/>
          <p:cNvSpPr txBox="1"/>
          <p:nvPr/>
        </p:nvSpPr>
        <p:spPr>
          <a:xfrm>
            <a:off x="190500" y="1166812"/>
            <a:ext cx="8953500" cy="5818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Adaptation packages in core question 2 are changes in the production system under the current climate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i="1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climate change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Adaptation packages in core question 4 are changes in the future production system in response to climate change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Adaptation elements: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Within-System adaptations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Crop varieties, fertilizer use, plant density, etc.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Breeds, feeding strategy, etc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Land allocation among activities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Between-system adaptations: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Change crops or livestock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Economic Adaptations: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Could be both with- and between-system adaptations, motivated by economic considerations (e.g. changes in prices).</a:t>
            </a:r>
            <a:endParaRPr/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Land allocation within system</a:t>
            </a:r>
            <a:endParaRPr/>
          </a:p>
          <a:p>
            <a:pPr indent="-285750" lvl="2" marL="1200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800"/>
              <a:buFont typeface="Arial"/>
              <a:buChar char="-"/>
            </a:pPr>
            <a:r>
              <a:rPr b="0" i="0" lang="en-US" sz="180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Off farm labor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7"/>
          <p:cNvSpPr txBox="1"/>
          <p:nvPr>
            <p:ph type="ctrTitle"/>
          </p:nvPr>
        </p:nvSpPr>
        <p:spPr>
          <a:xfrm>
            <a:off x="3754437" y="185737"/>
            <a:ext cx="5214937" cy="59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CIWARA SITES – PHASE II</a:t>
            </a:r>
            <a:endParaRPr/>
          </a:p>
        </p:txBody>
      </p:sp>
      <p:sp>
        <p:nvSpPr>
          <p:cNvPr id="518" name="Google Shape;518;p77"/>
          <p:cNvSpPr txBox="1"/>
          <p:nvPr>
            <p:ph idx="1" type="subTitle"/>
          </p:nvPr>
        </p:nvSpPr>
        <p:spPr>
          <a:xfrm>
            <a:off x="1447800" y="2517775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None/>
            </a:pPr>
            <a:r>
              <a:t/>
            </a:r>
            <a:endParaRPr sz="2800">
              <a:solidFill>
                <a:srgbClr val="7F7F7F"/>
              </a:solidFill>
            </a:endParaRPr>
          </a:p>
        </p:txBody>
      </p:sp>
      <p:sp>
        <p:nvSpPr>
          <p:cNvPr id="519" name="Google Shape;519;p77"/>
          <p:cNvSpPr txBox="1"/>
          <p:nvPr>
            <p:ph idx="2" type="body"/>
          </p:nvPr>
        </p:nvSpPr>
        <p:spPr>
          <a:xfrm>
            <a:off x="1447800" y="1804987"/>
            <a:ext cx="5478462" cy="544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0" name="Google Shape;520;p7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BB93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8BBB9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pic>
        <p:nvPicPr>
          <p:cNvPr id="521" name="Google Shape;52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4146550"/>
            <a:ext cx="4525962" cy="31734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Nana Abrefa\Desktop\Dr Dilys\Dr Dilys.jpg" id="522" name="Google Shape;522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275" y="4094162"/>
            <a:ext cx="4284662" cy="30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77"/>
          <p:cNvPicPr preferRelativeResize="0"/>
          <p:nvPr/>
        </p:nvPicPr>
        <p:blipFill rotWithShape="1">
          <a:blip r:embed="rId5">
            <a:alphaModFix/>
          </a:blip>
          <a:srcRect b="0" l="0" r="0" t="5146"/>
          <a:stretch/>
        </p:blipFill>
        <p:spPr>
          <a:xfrm>
            <a:off x="4572000" y="1060450"/>
            <a:ext cx="4495800" cy="3209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IWARA_WAS&amp;DS_sites2.jpg" id="524" name="Google Shape;524;p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037" y="1066800"/>
            <a:ext cx="4602162" cy="2887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8"/>
          <p:cNvSpPr txBox="1"/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/>
          </a:p>
        </p:txBody>
      </p:sp>
      <p:sp>
        <p:nvSpPr>
          <p:cNvPr id="530" name="Google Shape;530;p7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pic>
        <p:nvPicPr>
          <p:cNvPr id="531" name="Google Shape;531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7950"/>
            <a:ext cx="9144000" cy="678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8FB6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8D8FB6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pic>
        <p:nvPicPr>
          <p:cNvPr descr="AgMIP6web.jpg" id="537" name="Google Shape;537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912" y="173037"/>
            <a:ext cx="8269287" cy="52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79"/>
          <p:cNvSpPr txBox="1"/>
          <p:nvPr/>
        </p:nvSpPr>
        <p:spPr>
          <a:xfrm>
            <a:off x="2427287" y="5768975"/>
            <a:ext cx="3467100" cy="769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5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1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5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4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3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2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6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6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11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9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0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5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0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9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4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8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7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8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7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12_Folienmaster LAP">
  <a:themeElements>
    <a:clrScheme name="LAP">
      <a:dk1>
        <a:srgbClr val="2A3492"/>
      </a:dk1>
      <a:lt1>
        <a:srgbClr val="FFFFFF"/>
      </a:lt1>
      <a:dk2>
        <a:srgbClr val="7C7C7C"/>
      </a:dk2>
      <a:lt2>
        <a:srgbClr val="FFFFFF"/>
      </a:lt2>
      <a:accent1>
        <a:srgbClr val="E9F5DB"/>
      </a:accent1>
      <a:accent2>
        <a:srgbClr val="DAEFC3"/>
      </a:accent2>
      <a:accent3>
        <a:srgbClr val="CCE9AD"/>
      </a:accent3>
      <a:accent4>
        <a:srgbClr val="B2DE82"/>
      </a:accent4>
      <a:accent5>
        <a:srgbClr val="92D050"/>
      </a:accent5>
      <a:accent6>
        <a:srgbClr val="74B230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1_AgMIP ppt Theme">
  <a:themeElements>
    <a:clrScheme name="Color AgMIP">
      <a:dk1>
        <a:srgbClr val="1E9B43"/>
      </a:dk1>
      <a:lt1>
        <a:srgbClr val="FFFFFF"/>
      </a:lt1>
      <a:dk2>
        <a:srgbClr val="E6E6E6"/>
      </a:dk2>
      <a:lt2>
        <a:srgbClr val="FFFFFF"/>
      </a:lt2>
      <a:accent1>
        <a:srgbClr val="00BA01"/>
      </a:accent1>
      <a:accent2>
        <a:srgbClr val="FFC81E"/>
      </a:accent2>
      <a:accent3>
        <a:srgbClr val="FFFF00"/>
      </a:accent3>
      <a:accent4>
        <a:srgbClr val="804000"/>
      </a:accent4>
      <a:accent5>
        <a:srgbClr val="7F7F7F"/>
      </a:accent5>
      <a:accent6>
        <a:srgbClr val="CCCCCC"/>
      </a:accent6>
      <a:hlink>
        <a:srgbClr val="1E9B43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